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4630400" cy="8229600"/>
  <p:notesSz cx="8229600" cy="14630400"/>
  <p:embeddedFontLst>
    <p:embeddedFont>
      <p:font typeface="Calibri" panose="020F0502020204030204" pitchFamily="34" charset="0"/>
      <p:regular r:id="rId12"/>
      <p:bold r:id="rId13"/>
      <p:italic r:id="rId14"/>
      <p:boldItalic r:id="rId15"/>
    </p:embeddedFont>
    <p:embeddedFont>
      <p:font typeface="DM Sans Semi Bold" panose="020B0604020202020204" charset="0"/>
      <p:regular r:id="rId16"/>
    </p:embeddedFont>
    <p:embeddedFont>
      <p:font typeface="Inter Medium" panose="020B0604020202020204" charset="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72" d="100"/>
          <a:sy n="72" d="100"/>
        </p:scale>
        <p:origin x="523"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256491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5F5F5"/>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5F5F5"/>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5F5F5"/>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5F5F5"/>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5F5F5"/>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5F5F5"/>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5F5F5"/>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5F5F5"/>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5F5F5"/>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9069572" y="0"/>
            <a:ext cx="5486400" cy="8102009"/>
          </a:xfrm>
          <a:prstGeom prst="rect">
            <a:avLst/>
          </a:prstGeom>
          <a:blipFill dpi="0" rotWithShape="1">
            <a:blip r:embed="rId3">
              <a:extLst>
                <a:ext uri="{28A0092B-C50C-407E-A947-70E740481C1C}">
                  <a14:useLocalDpi xmlns:a14="http://schemas.microsoft.com/office/drawing/2010/main" val="0"/>
                </a:ext>
              </a:extLst>
            </a:blip>
            <a:srcRect/>
            <a:stretch>
              <a:fillRect l="-107352" t="202" r="-163628" b="-202"/>
            </a:stretch>
          </a:blipFill>
          <a:ln/>
        </p:spPr>
      </p:sp>
      <p:sp>
        <p:nvSpPr>
          <p:cNvPr id="4" name="Text 1"/>
          <p:cNvSpPr/>
          <p:nvPr/>
        </p:nvSpPr>
        <p:spPr>
          <a:xfrm>
            <a:off x="793790" y="1860828"/>
            <a:ext cx="7556421" cy="2126337"/>
          </a:xfrm>
          <a:prstGeom prst="rect">
            <a:avLst/>
          </a:prstGeom>
          <a:noFill/>
          <a:ln/>
        </p:spPr>
        <p:txBody>
          <a:bodyPr wrap="square" lIns="0" tIns="0" rIns="0" bIns="0" rtlCol="0" anchor="t"/>
          <a:lstStyle/>
          <a:p>
            <a:pPr marL="0" indent="0" algn="l">
              <a:lnSpc>
                <a:spcPts val="5550"/>
              </a:lnSpc>
              <a:buNone/>
            </a:pPr>
            <a:r>
              <a:rPr lang="en-US" sz="4450" dirty="0">
                <a:solidFill>
                  <a:srgbClr val="030303"/>
                </a:solidFill>
                <a:latin typeface="DM Sans Semi Bold" pitchFamily="34" charset="0"/>
                <a:ea typeface="DM Sans Semi Bold" pitchFamily="34" charset="-122"/>
                <a:cs typeface="DM Sans Semi Bold" pitchFamily="34" charset="-120"/>
              </a:rPr>
              <a:t>Financial Performance Dashboard – Business Performance Overview</a:t>
            </a:r>
            <a:endParaRPr lang="en-US" sz="4450" dirty="0"/>
          </a:p>
        </p:txBody>
      </p:sp>
      <p:sp>
        <p:nvSpPr>
          <p:cNvPr id="5" name="Text 2"/>
          <p:cNvSpPr/>
          <p:nvPr/>
        </p:nvSpPr>
        <p:spPr>
          <a:xfrm>
            <a:off x="793790" y="4327327"/>
            <a:ext cx="7556421" cy="850583"/>
          </a:xfrm>
          <a:prstGeom prst="rect">
            <a:avLst/>
          </a:prstGeom>
          <a:noFill/>
          <a:ln/>
        </p:spPr>
        <p:txBody>
          <a:bodyPr wrap="square" lIns="0" tIns="0" rIns="0" bIns="0" rtlCol="0" anchor="t"/>
          <a:lstStyle/>
          <a:p>
            <a:pPr marL="0" indent="0" algn="l">
              <a:lnSpc>
                <a:spcPts val="3300"/>
              </a:lnSpc>
              <a:buNone/>
            </a:pPr>
            <a:r>
              <a:rPr lang="en-US" sz="2650" dirty="0">
                <a:solidFill>
                  <a:srgbClr val="030303"/>
                </a:solidFill>
                <a:latin typeface="DM Sans Semi Bold" pitchFamily="34" charset="0"/>
                <a:ea typeface="DM Sans Semi Bold" pitchFamily="34" charset="-122"/>
                <a:cs typeface="DM Sans Semi Bold" pitchFamily="34" charset="-120"/>
              </a:rPr>
              <a:t>Key Sales &amp; Profitability Insights for Stakeholders</a:t>
            </a:r>
            <a:endParaRPr lang="en-US" sz="2650" dirty="0"/>
          </a:p>
        </p:txBody>
      </p:sp>
      <p:sp>
        <p:nvSpPr>
          <p:cNvPr id="6" name="Text 3"/>
          <p:cNvSpPr/>
          <p:nvPr/>
        </p:nvSpPr>
        <p:spPr>
          <a:xfrm>
            <a:off x="793790" y="5518071"/>
            <a:ext cx="7556421" cy="850583"/>
          </a:xfrm>
          <a:prstGeom prst="rect">
            <a:avLst/>
          </a:prstGeom>
          <a:noFill/>
          <a:ln/>
        </p:spPr>
        <p:txBody>
          <a:bodyPr wrap="square" lIns="0" tIns="0" rIns="0" bIns="0" rtlCol="0" anchor="t"/>
          <a:lstStyle/>
          <a:p>
            <a:pPr marL="0" indent="0" algn="l">
              <a:lnSpc>
                <a:spcPts val="3300"/>
              </a:lnSpc>
              <a:buNone/>
            </a:pPr>
            <a:r>
              <a:rPr lang="en-US" sz="2650" dirty="0">
                <a:solidFill>
                  <a:srgbClr val="030303"/>
                </a:solidFill>
                <a:latin typeface="DM Sans Semi Bold" pitchFamily="34" charset="0"/>
                <a:ea typeface="DM Sans Semi Bold" pitchFamily="34" charset="-122"/>
                <a:cs typeface="DM Sans Semi Bold" pitchFamily="34" charset="-120"/>
              </a:rPr>
              <a:t>Prepared by Aakash Rajivale, Jr. Business Analyst</a:t>
            </a:r>
            <a:endParaRPr lang="en-US" sz="26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2257187"/>
            <a:ext cx="4536519" cy="566976"/>
          </a:xfrm>
          <a:prstGeom prst="rect">
            <a:avLst/>
          </a:prstGeom>
          <a:noFill/>
          <a:ln/>
        </p:spPr>
        <p:txBody>
          <a:bodyPr wrap="none" lIns="0" tIns="0" rIns="0" bIns="0" rtlCol="0" anchor="t"/>
          <a:lstStyle/>
          <a:p>
            <a:pPr marL="0" indent="0" algn="l">
              <a:lnSpc>
                <a:spcPts val="4450"/>
              </a:lnSpc>
              <a:buNone/>
            </a:pPr>
            <a:r>
              <a:rPr lang="en-US" sz="3550" dirty="0">
                <a:solidFill>
                  <a:srgbClr val="030303"/>
                </a:solidFill>
                <a:latin typeface="DM Sans Semi Bold" pitchFamily="34" charset="0"/>
                <a:ea typeface="DM Sans Semi Bold" pitchFamily="34" charset="-122"/>
                <a:cs typeface="DM Sans Semi Bold" pitchFamily="34" charset="-120"/>
              </a:rPr>
              <a:t>Executive Summary</a:t>
            </a:r>
            <a:endParaRPr lang="en-US" sz="3550" dirty="0"/>
          </a:p>
        </p:txBody>
      </p:sp>
      <p:sp>
        <p:nvSpPr>
          <p:cNvPr id="3" name="Shape 1"/>
          <p:cNvSpPr/>
          <p:nvPr/>
        </p:nvSpPr>
        <p:spPr>
          <a:xfrm>
            <a:off x="793790" y="3277791"/>
            <a:ext cx="6407944" cy="2694503"/>
          </a:xfrm>
          <a:prstGeom prst="roundRect">
            <a:avLst>
              <a:gd name="adj" fmla="val 5430"/>
            </a:avLst>
          </a:prstGeom>
          <a:solidFill>
            <a:srgbClr val="FFFFFF"/>
          </a:solidFill>
          <a:ln w="30480">
            <a:solidFill>
              <a:srgbClr val="D8D4D4"/>
            </a:solidFill>
            <a:prstDash val="solid"/>
          </a:ln>
        </p:spPr>
      </p:sp>
      <p:sp>
        <p:nvSpPr>
          <p:cNvPr id="4" name="Shape 2"/>
          <p:cNvSpPr/>
          <p:nvPr/>
        </p:nvSpPr>
        <p:spPr>
          <a:xfrm>
            <a:off x="763310" y="3277791"/>
            <a:ext cx="121920" cy="2694503"/>
          </a:xfrm>
          <a:prstGeom prst="roundRect">
            <a:avLst>
              <a:gd name="adj" fmla="val 27907"/>
            </a:avLst>
          </a:prstGeom>
          <a:solidFill>
            <a:srgbClr val="1C9770"/>
          </a:solidFill>
          <a:ln/>
        </p:spPr>
      </p:sp>
      <p:sp>
        <p:nvSpPr>
          <p:cNvPr id="5" name="Text 3"/>
          <p:cNvSpPr/>
          <p:nvPr/>
        </p:nvSpPr>
        <p:spPr>
          <a:xfrm>
            <a:off x="1142524" y="353508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64646"/>
                </a:solidFill>
                <a:latin typeface="DM Sans Semi Bold" pitchFamily="34" charset="0"/>
                <a:ea typeface="DM Sans Semi Bold" pitchFamily="34" charset="-122"/>
                <a:cs typeface="DM Sans Semi Bold" pitchFamily="34" charset="-120"/>
              </a:rPr>
              <a:t>Purpose</a:t>
            </a:r>
            <a:endParaRPr lang="en-US" sz="2200" dirty="0"/>
          </a:p>
        </p:txBody>
      </p:sp>
      <p:sp>
        <p:nvSpPr>
          <p:cNvPr id="6" name="Text 4"/>
          <p:cNvSpPr/>
          <p:nvPr/>
        </p:nvSpPr>
        <p:spPr>
          <a:xfrm>
            <a:off x="1142524" y="4025503"/>
            <a:ext cx="5801916" cy="1451610"/>
          </a:xfrm>
          <a:prstGeom prst="rect">
            <a:avLst/>
          </a:prstGeom>
          <a:noFill/>
          <a:ln/>
        </p:spPr>
        <p:txBody>
          <a:bodyPr wrap="square" lIns="0" tIns="0" rIns="0" bIns="0" rtlCol="0" anchor="t"/>
          <a:lstStyle/>
          <a:p>
            <a:pPr marL="0" indent="0" algn="l">
              <a:lnSpc>
                <a:spcPts val="2850"/>
              </a:lnSpc>
              <a:buNone/>
            </a:pPr>
            <a:r>
              <a:rPr lang="en-US" sz="1750" dirty="0">
                <a:solidFill>
                  <a:srgbClr val="464646"/>
                </a:solidFill>
                <a:latin typeface="Inter Medium" pitchFamily="34" charset="0"/>
                <a:ea typeface="Inter Medium" pitchFamily="34" charset="-122"/>
                <a:cs typeface="Inter Medium" pitchFamily="34" charset="-120"/>
              </a:rPr>
              <a:t>Provide an at-a-glance view of company sales and financial performance, identifying growth opportunities, top-performing markets, and profitability drivers.</a:t>
            </a:r>
            <a:endParaRPr lang="en-US" sz="1750" dirty="0"/>
          </a:p>
        </p:txBody>
      </p:sp>
      <p:sp>
        <p:nvSpPr>
          <p:cNvPr id="7" name="Shape 5"/>
          <p:cNvSpPr/>
          <p:nvPr/>
        </p:nvSpPr>
        <p:spPr>
          <a:xfrm>
            <a:off x="7428548" y="3277791"/>
            <a:ext cx="6408063" cy="2694503"/>
          </a:xfrm>
          <a:prstGeom prst="roundRect">
            <a:avLst>
              <a:gd name="adj" fmla="val 5430"/>
            </a:avLst>
          </a:prstGeom>
          <a:solidFill>
            <a:srgbClr val="FFFFFF"/>
          </a:solidFill>
          <a:ln w="30480">
            <a:solidFill>
              <a:srgbClr val="D8D4D4"/>
            </a:solidFill>
            <a:prstDash val="solid"/>
          </a:ln>
        </p:spPr>
      </p:sp>
      <p:sp>
        <p:nvSpPr>
          <p:cNvPr id="8" name="Shape 6"/>
          <p:cNvSpPr/>
          <p:nvPr/>
        </p:nvSpPr>
        <p:spPr>
          <a:xfrm>
            <a:off x="7398067" y="3277791"/>
            <a:ext cx="121920" cy="2694503"/>
          </a:xfrm>
          <a:prstGeom prst="roundRect">
            <a:avLst>
              <a:gd name="adj" fmla="val 27907"/>
            </a:avLst>
          </a:prstGeom>
          <a:solidFill>
            <a:srgbClr val="1C9770"/>
          </a:solidFill>
          <a:ln/>
        </p:spPr>
      </p:sp>
      <p:sp>
        <p:nvSpPr>
          <p:cNvPr id="9" name="Text 7"/>
          <p:cNvSpPr/>
          <p:nvPr/>
        </p:nvSpPr>
        <p:spPr>
          <a:xfrm>
            <a:off x="7777282" y="3535085"/>
            <a:ext cx="2939415" cy="354330"/>
          </a:xfrm>
          <a:prstGeom prst="rect">
            <a:avLst/>
          </a:prstGeom>
          <a:noFill/>
          <a:ln/>
        </p:spPr>
        <p:txBody>
          <a:bodyPr wrap="none" lIns="0" tIns="0" rIns="0" bIns="0" rtlCol="0" anchor="t"/>
          <a:lstStyle/>
          <a:p>
            <a:pPr marL="0" indent="0" algn="l">
              <a:lnSpc>
                <a:spcPts val="2750"/>
              </a:lnSpc>
              <a:buNone/>
            </a:pPr>
            <a:r>
              <a:rPr lang="en-US" sz="2200" dirty="0">
                <a:solidFill>
                  <a:srgbClr val="464646"/>
                </a:solidFill>
                <a:latin typeface="DM Sans Semi Bold" pitchFamily="34" charset="0"/>
                <a:ea typeface="DM Sans Semi Bold" pitchFamily="34" charset="-122"/>
                <a:cs typeface="DM Sans Semi Bold" pitchFamily="34" charset="-120"/>
              </a:rPr>
              <a:t>Key Metrics Achieved</a:t>
            </a:r>
            <a:endParaRPr lang="en-US" sz="2200" dirty="0"/>
          </a:p>
        </p:txBody>
      </p:sp>
      <p:sp>
        <p:nvSpPr>
          <p:cNvPr id="10" name="Text 8"/>
          <p:cNvSpPr/>
          <p:nvPr/>
        </p:nvSpPr>
        <p:spPr>
          <a:xfrm>
            <a:off x="7777282" y="4025503"/>
            <a:ext cx="5802035"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464646"/>
                </a:solidFill>
                <a:latin typeface="Inter Medium" pitchFamily="34" charset="0"/>
                <a:ea typeface="Inter Medium" pitchFamily="34" charset="-122"/>
                <a:cs typeface="Inter Medium" pitchFamily="34" charset="-120"/>
              </a:rPr>
              <a:t>Total Revenue:</a:t>
            </a:r>
            <a:r>
              <a:rPr lang="en-US" sz="1750" dirty="0">
                <a:solidFill>
                  <a:srgbClr val="464646"/>
                </a:solidFill>
                <a:latin typeface="Inter Medium" pitchFamily="34" charset="0"/>
                <a:ea typeface="Inter Medium" pitchFamily="34" charset="-122"/>
                <a:cs typeface="Inter Medium" pitchFamily="34" charset="-120"/>
              </a:rPr>
              <a:t> $118,726,350.29</a:t>
            </a:r>
            <a:endParaRPr lang="en-US" sz="1750" dirty="0"/>
          </a:p>
        </p:txBody>
      </p:sp>
      <p:sp>
        <p:nvSpPr>
          <p:cNvPr id="11" name="Text 9"/>
          <p:cNvSpPr/>
          <p:nvPr/>
        </p:nvSpPr>
        <p:spPr>
          <a:xfrm>
            <a:off x="7777282" y="4467701"/>
            <a:ext cx="5802035"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464646"/>
                </a:solidFill>
                <a:latin typeface="Inter Medium" pitchFamily="34" charset="0"/>
                <a:ea typeface="Inter Medium" pitchFamily="34" charset="-122"/>
                <a:cs typeface="Inter Medium" pitchFamily="34" charset="-120"/>
              </a:rPr>
              <a:t>Net Profit:</a:t>
            </a:r>
            <a:r>
              <a:rPr lang="en-US" sz="1750" dirty="0">
                <a:solidFill>
                  <a:srgbClr val="464646"/>
                </a:solidFill>
                <a:latin typeface="Inter Medium" pitchFamily="34" charset="0"/>
                <a:ea typeface="Inter Medium" pitchFamily="34" charset="-122"/>
                <a:cs typeface="Inter Medium" pitchFamily="34" charset="-120"/>
              </a:rPr>
              <a:t> $16,893,702.29</a:t>
            </a:r>
            <a:endParaRPr lang="en-US" sz="1750" dirty="0"/>
          </a:p>
        </p:txBody>
      </p:sp>
      <p:sp>
        <p:nvSpPr>
          <p:cNvPr id="12" name="Text 10"/>
          <p:cNvSpPr/>
          <p:nvPr/>
        </p:nvSpPr>
        <p:spPr>
          <a:xfrm>
            <a:off x="7777282" y="4909899"/>
            <a:ext cx="5802035"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464646"/>
                </a:solidFill>
                <a:latin typeface="Inter Medium" pitchFamily="34" charset="0"/>
                <a:ea typeface="Inter Medium" pitchFamily="34" charset="-122"/>
                <a:cs typeface="Inter Medium" pitchFamily="34" charset="-120"/>
              </a:rPr>
              <a:t>Profit Margin:</a:t>
            </a:r>
            <a:r>
              <a:rPr lang="en-US" sz="1750" dirty="0">
                <a:solidFill>
                  <a:srgbClr val="464646"/>
                </a:solidFill>
                <a:latin typeface="Inter Medium" pitchFamily="34" charset="0"/>
                <a:ea typeface="Inter Medium" pitchFamily="34" charset="-122"/>
                <a:cs typeface="Inter Medium" pitchFamily="34" charset="-120"/>
              </a:rPr>
              <a:t> 14.23%</a:t>
            </a:r>
            <a:endParaRPr lang="en-US" sz="1750" dirty="0"/>
          </a:p>
        </p:txBody>
      </p:sp>
      <p:sp>
        <p:nvSpPr>
          <p:cNvPr id="13" name="Text 11"/>
          <p:cNvSpPr/>
          <p:nvPr/>
        </p:nvSpPr>
        <p:spPr>
          <a:xfrm>
            <a:off x="7777282" y="5352098"/>
            <a:ext cx="5802035"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464646"/>
                </a:solidFill>
                <a:latin typeface="Inter Medium" pitchFamily="34" charset="0"/>
                <a:ea typeface="Inter Medium" pitchFamily="34" charset="-122"/>
                <a:cs typeface="Inter Medium" pitchFamily="34" charset="-120"/>
              </a:rPr>
              <a:t>YoY Growth:</a:t>
            </a:r>
            <a:r>
              <a:rPr lang="en-US" sz="1750" dirty="0">
                <a:solidFill>
                  <a:srgbClr val="464646"/>
                </a:solidFill>
                <a:latin typeface="Inter Medium" pitchFamily="34" charset="0"/>
                <a:ea typeface="Inter Medium" pitchFamily="34" charset="-122"/>
                <a:cs typeface="Inter Medium" pitchFamily="34" charset="-120"/>
              </a:rPr>
              <a:t> 235.5%</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864632"/>
            <a:ext cx="8098155" cy="453628"/>
          </a:xfrm>
          <a:prstGeom prst="rect">
            <a:avLst/>
          </a:prstGeom>
          <a:noFill/>
          <a:ln/>
        </p:spPr>
        <p:txBody>
          <a:bodyPr wrap="none" lIns="0" tIns="0" rIns="0" bIns="0" rtlCol="0" anchor="t"/>
          <a:lstStyle/>
          <a:p>
            <a:pPr marL="0" indent="0" algn="l">
              <a:lnSpc>
                <a:spcPts val="3550"/>
              </a:lnSpc>
              <a:buNone/>
            </a:pPr>
            <a:r>
              <a:rPr lang="en-US" sz="2850" dirty="0">
                <a:solidFill>
                  <a:srgbClr val="030303"/>
                </a:solidFill>
                <a:latin typeface="DM Sans Semi Bold" pitchFamily="34" charset="0"/>
                <a:ea typeface="DM Sans Semi Bold" pitchFamily="34" charset="-122"/>
                <a:cs typeface="DM Sans Semi Bold" pitchFamily="34" charset="-120"/>
              </a:rPr>
              <a:t>KPI Overview: Understanding Our Core Metrics</a:t>
            </a:r>
            <a:endParaRPr lang="en-US" sz="2850" dirty="0"/>
          </a:p>
        </p:txBody>
      </p:sp>
      <p:sp>
        <p:nvSpPr>
          <p:cNvPr id="3" name="Text 1"/>
          <p:cNvSpPr/>
          <p:nvPr/>
        </p:nvSpPr>
        <p:spPr>
          <a:xfrm>
            <a:off x="793790" y="1681163"/>
            <a:ext cx="13042821" cy="580549"/>
          </a:xfrm>
          <a:prstGeom prst="rect">
            <a:avLst/>
          </a:prstGeom>
          <a:noFill/>
          <a:ln/>
        </p:spPr>
        <p:txBody>
          <a:bodyPr wrap="square" lIns="0" tIns="0" rIns="0" bIns="0" rtlCol="0" anchor="t"/>
          <a:lstStyle/>
          <a:p>
            <a:pPr marL="0" indent="0" algn="l">
              <a:lnSpc>
                <a:spcPts val="2250"/>
              </a:lnSpc>
              <a:buNone/>
            </a:pPr>
            <a:r>
              <a:rPr lang="en-US" sz="1400" dirty="0">
                <a:solidFill>
                  <a:srgbClr val="464646"/>
                </a:solidFill>
                <a:latin typeface="Inter Medium" pitchFamily="34" charset="0"/>
                <a:ea typeface="Inter Medium" pitchFamily="34" charset="-122"/>
                <a:cs typeface="Inter Medium" pitchFamily="34" charset="-120"/>
              </a:rPr>
              <a:t>To provide a comprehensive overview of our financial health, we monitor several key performance indicators. These KPIs offer actionable insights into our operational efficiency and market position.</a:t>
            </a:r>
            <a:endParaRPr lang="en-US" sz="1400" dirty="0"/>
          </a:p>
        </p:txBody>
      </p:sp>
      <p:sp>
        <p:nvSpPr>
          <p:cNvPr id="4" name="Shape 2"/>
          <p:cNvSpPr/>
          <p:nvPr/>
        </p:nvSpPr>
        <p:spPr>
          <a:xfrm>
            <a:off x="793790" y="2465784"/>
            <a:ext cx="725805" cy="1088708"/>
          </a:xfrm>
          <a:prstGeom prst="roundRect">
            <a:avLst>
              <a:gd name="adj" fmla="val 360021"/>
            </a:avLst>
          </a:prstGeom>
          <a:solidFill>
            <a:srgbClr val="F2EEEE"/>
          </a:solidFill>
          <a:ln/>
        </p:spPr>
      </p:sp>
      <p:sp>
        <p:nvSpPr>
          <p:cNvPr id="5" name="Text 3"/>
          <p:cNvSpPr/>
          <p:nvPr/>
        </p:nvSpPr>
        <p:spPr>
          <a:xfrm>
            <a:off x="1020604" y="2839998"/>
            <a:ext cx="272177" cy="340162"/>
          </a:xfrm>
          <a:prstGeom prst="rect">
            <a:avLst/>
          </a:prstGeom>
          <a:noFill/>
          <a:ln/>
        </p:spPr>
        <p:txBody>
          <a:bodyPr wrap="none" lIns="0" tIns="0" rIns="0" bIns="0" rtlCol="0" anchor="t"/>
          <a:lstStyle/>
          <a:p>
            <a:pPr marL="0" indent="0" algn="l">
              <a:lnSpc>
                <a:spcPts val="2100"/>
              </a:lnSpc>
              <a:buNone/>
            </a:pPr>
            <a:r>
              <a:rPr lang="en-US" sz="2100" dirty="0">
                <a:solidFill>
                  <a:srgbClr val="464646"/>
                </a:solidFill>
                <a:latin typeface="DM Sans Semi Bold" pitchFamily="34" charset="0"/>
                <a:ea typeface="DM Sans Semi Bold" pitchFamily="34" charset="-122"/>
                <a:cs typeface="DM Sans Semi Bold" pitchFamily="34" charset="-120"/>
              </a:rPr>
              <a:t>1</a:t>
            </a:r>
            <a:endParaRPr lang="en-US" sz="2100" dirty="0"/>
          </a:p>
        </p:txBody>
      </p:sp>
      <p:sp>
        <p:nvSpPr>
          <p:cNvPr id="6" name="Text 4"/>
          <p:cNvSpPr/>
          <p:nvPr/>
        </p:nvSpPr>
        <p:spPr>
          <a:xfrm>
            <a:off x="1701046" y="2647236"/>
            <a:ext cx="2268260" cy="283488"/>
          </a:xfrm>
          <a:prstGeom prst="rect">
            <a:avLst/>
          </a:prstGeom>
          <a:noFill/>
          <a:ln/>
        </p:spPr>
        <p:txBody>
          <a:bodyPr wrap="none" lIns="0" tIns="0" rIns="0" bIns="0" rtlCol="0" anchor="t"/>
          <a:lstStyle/>
          <a:p>
            <a:pPr marL="0" indent="0" algn="l">
              <a:lnSpc>
                <a:spcPts val="2200"/>
              </a:lnSpc>
              <a:buNone/>
            </a:pPr>
            <a:r>
              <a:rPr lang="en-US" sz="1750" dirty="0">
                <a:solidFill>
                  <a:srgbClr val="464646"/>
                </a:solidFill>
                <a:latin typeface="DM Sans Semi Bold" pitchFamily="34" charset="0"/>
                <a:ea typeface="DM Sans Semi Bold" pitchFamily="34" charset="-122"/>
                <a:cs typeface="DM Sans Semi Bold" pitchFamily="34" charset="-120"/>
              </a:rPr>
              <a:t>Total Sales</a:t>
            </a:r>
            <a:endParaRPr lang="en-US" sz="1750" dirty="0"/>
          </a:p>
        </p:txBody>
      </p:sp>
      <p:sp>
        <p:nvSpPr>
          <p:cNvPr id="7" name="Text 5"/>
          <p:cNvSpPr/>
          <p:nvPr/>
        </p:nvSpPr>
        <p:spPr>
          <a:xfrm>
            <a:off x="1701046" y="3039547"/>
            <a:ext cx="12135564" cy="290274"/>
          </a:xfrm>
          <a:prstGeom prst="rect">
            <a:avLst/>
          </a:prstGeom>
          <a:noFill/>
          <a:ln/>
        </p:spPr>
        <p:txBody>
          <a:bodyPr wrap="none" lIns="0" tIns="0" rIns="0" bIns="0" rtlCol="0" anchor="t"/>
          <a:lstStyle/>
          <a:p>
            <a:pPr marL="0" indent="0" algn="l">
              <a:lnSpc>
                <a:spcPts val="2250"/>
              </a:lnSpc>
              <a:buNone/>
            </a:pPr>
            <a:r>
              <a:rPr lang="en-US" sz="1400" dirty="0">
                <a:solidFill>
                  <a:srgbClr val="464646"/>
                </a:solidFill>
                <a:latin typeface="Inter Medium" pitchFamily="34" charset="0"/>
                <a:ea typeface="Inter Medium" pitchFamily="34" charset="-122"/>
                <a:cs typeface="Inter Medium" pitchFamily="34" charset="-120"/>
              </a:rPr>
              <a:t>Represents the overall revenue generated from all product and service offerings before any deductions.</a:t>
            </a:r>
            <a:endParaRPr lang="en-US" sz="1400" dirty="0"/>
          </a:p>
        </p:txBody>
      </p:sp>
      <p:sp>
        <p:nvSpPr>
          <p:cNvPr id="8" name="Shape 6"/>
          <p:cNvSpPr/>
          <p:nvPr/>
        </p:nvSpPr>
        <p:spPr>
          <a:xfrm>
            <a:off x="793790" y="3735943"/>
            <a:ext cx="725805" cy="1088708"/>
          </a:xfrm>
          <a:prstGeom prst="roundRect">
            <a:avLst>
              <a:gd name="adj" fmla="val 360021"/>
            </a:avLst>
          </a:prstGeom>
          <a:solidFill>
            <a:srgbClr val="F2EEEE"/>
          </a:solidFill>
          <a:ln/>
        </p:spPr>
      </p:sp>
      <p:sp>
        <p:nvSpPr>
          <p:cNvPr id="9" name="Text 7"/>
          <p:cNvSpPr/>
          <p:nvPr/>
        </p:nvSpPr>
        <p:spPr>
          <a:xfrm>
            <a:off x="1020604" y="4110157"/>
            <a:ext cx="272177" cy="340162"/>
          </a:xfrm>
          <a:prstGeom prst="rect">
            <a:avLst/>
          </a:prstGeom>
          <a:noFill/>
          <a:ln/>
        </p:spPr>
        <p:txBody>
          <a:bodyPr wrap="none" lIns="0" tIns="0" rIns="0" bIns="0" rtlCol="0" anchor="t"/>
          <a:lstStyle/>
          <a:p>
            <a:pPr marL="0" indent="0" algn="l">
              <a:lnSpc>
                <a:spcPts val="2100"/>
              </a:lnSpc>
              <a:buNone/>
            </a:pPr>
            <a:r>
              <a:rPr lang="en-US" sz="2100" dirty="0">
                <a:solidFill>
                  <a:srgbClr val="464646"/>
                </a:solidFill>
                <a:latin typeface="DM Sans Semi Bold" pitchFamily="34" charset="0"/>
                <a:ea typeface="DM Sans Semi Bold" pitchFamily="34" charset="-122"/>
                <a:cs typeface="DM Sans Semi Bold" pitchFamily="34" charset="-120"/>
              </a:rPr>
              <a:t>2</a:t>
            </a:r>
            <a:endParaRPr lang="en-US" sz="2100" dirty="0"/>
          </a:p>
        </p:txBody>
      </p:sp>
      <p:sp>
        <p:nvSpPr>
          <p:cNvPr id="10" name="Text 8"/>
          <p:cNvSpPr/>
          <p:nvPr/>
        </p:nvSpPr>
        <p:spPr>
          <a:xfrm>
            <a:off x="1701046" y="3917394"/>
            <a:ext cx="2268260" cy="283488"/>
          </a:xfrm>
          <a:prstGeom prst="rect">
            <a:avLst/>
          </a:prstGeom>
          <a:noFill/>
          <a:ln/>
        </p:spPr>
        <p:txBody>
          <a:bodyPr wrap="none" lIns="0" tIns="0" rIns="0" bIns="0" rtlCol="0" anchor="t"/>
          <a:lstStyle/>
          <a:p>
            <a:pPr marL="0" indent="0" algn="l">
              <a:lnSpc>
                <a:spcPts val="2200"/>
              </a:lnSpc>
              <a:buNone/>
            </a:pPr>
            <a:r>
              <a:rPr lang="en-US" sz="1750" dirty="0">
                <a:solidFill>
                  <a:srgbClr val="464646"/>
                </a:solidFill>
                <a:latin typeface="DM Sans Semi Bold" pitchFamily="34" charset="0"/>
                <a:ea typeface="DM Sans Semi Bold" pitchFamily="34" charset="-122"/>
                <a:cs typeface="DM Sans Semi Bold" pitchFamily="34" charset="-120"/>
              </a:rPr>
              <a:t>Net Profit</a:t>
            </a:r>
            <a:endParaRPr lang="en-US" sz="1750" dirty="0"/>
          </a:p>
        </p:txBody>
      </p:sp>
      <p:sp>
        <p:nvSpPr>
          <p:cNvPr id="11" name="Text 9"/>
          <p:cNvSpPr/>
          <p:nvPr/>
        </p:nvSpPr>
        <p:spPr>
          <a:xfrm>
            <a:off x="1701046" y="4309705"/>
            <a:ext cx="12135564" cy="290274"/>
          </a:xfrm>
          <a:prstGeom prst="rect">
            <a:avLst/>
          </a:prstGeom>
          <a:noFill/>
          <a:ln/>
        </p:spPr>
        <p:txBody>
          <a:bodyPr wrap="none" lIns="0" tIns="0" rIns="0" bIns="0" rtlCol="0" anchor="t"/>
          <a:lstStyle/>
          <a:p>
            <a:pPr marL="0" indent="0" algn="l">
              <a:lnSpc>
                <a:spcPts val="2250"/>
              </a:lnSpc>
              <a:buNone/>
            </a:pPr>
            <a:r>
              <a:rPr lang="en-US" sz="1400" dirty="0">
                <a:solidFill>
                  <a:srgbClr val="464646"/>
                </a:solidFill>
                <a:latin typeface="Inter Medium" pitchFamily="34" charset="0"/>
                <a:ea typeface="Inter Medium" pitchFamily="34" charset="-122"/>
                <a:cs typeface="Inter Medium" pitchFamily="34" charset="-120"/>
              </a:rPr>
              <a:t>Calculated as earnings after subtracting the cost of goods sold (COGS), operating expenses, and taxes from total revenue.</a:t>
            </a:r>
            <a:endParaRPr lang="en-US" sz="1400" dirty="0"/>
          </a:p>
        </p:txBody>
      </p:sp>
      <p:sp>
        <p:nvSpPr>
          <p:cNvPr id="12" name="Shape 10"/>
          <p:cNvSpPr/>
          <p:nvPr/>
        </p:nvSpPr>
        <p:spPr>
          <a:xfrm>
            <a:off x="793790" y="5006102"/>
            <a:ext cx="725805" cy="1088708"/>
          </a:xfrm>
          <a:prstGeom prst="roundRect">
            <a:avLst>
              <a:gd name="adj" fmla="val 360021"/>
            </a:avLst>
          </a:prstGeom>
          <a:solidFill>
            <a:srgbClr val="F2EEEE"/>
          </a:solidFill>
          <a:ln/>
        </p:spPr>
      </p:sp>
      <p:sp>
        <p:nvSpPr>
          <p:cNvPr id="13" name="Text 11"/>
          <p:cNvSpPr/>
          <p:nvPr/>
        </p:nvSpPr>
        <p:spPr>
          <a:xfrm>
            <a:off x="1020604" y="5380315"/>
            <a:ext cx="272177" cy="340162"/>
          </a:xfrm>
          <a:prstGeom prst="rect">
            <a:avLst/>
          </a:prstGeom>
          <a:noFill/>
          <a:ln/>
        </p:spPr>
        <p:txBody>
          <a:bodyPr wrap="none" lIns="0" tIns="0" rIns="0" bIns="0" rtlCol="0" anchor="t"/>
          <a:lstStyle/>
          <a:p>
            <a:pPr marL="0" indent="0" algn="l">
              <a:lnSpc>
                <a:spcPts val="2100"/>
              </a:lnSpc>
              <a:buNone/>
            </a:pPr>
            <a:r>
              <a:rPr lang="en-US" sz="2100" dirty="0">
                <a:solidFill>
                  <a:srgbClr val="464646"/>
                </a:solidFill>
                <a:latin typeface="DM Sans Semi Bold" pitchFamily="34" charset="0"/>
                <a:ea typeface="DM Sans Semi Bold" pitchFamily="34" charset="-122"/>
                <a:cs typeface="DM Sans Semi Bold" pitchFamily="34" charset="-120"/>
              </a:rPr>
              <a:t>3</a:t>
            </a:r>
            <a:endParaRPr lang="en-US" sz="2100" dirty="0"/>
          </a:p>
        </p:txBody>
      </p:sp>
      <p:sp>
        <p:nvSpPr>
          <p:cNvPr id="14" name="Text 12"/>
          <p:cNvSpPr/>
          <p:nvPr/>
        </p:nvSpPr>
        <p:spPr>
          <a:xfrm>
            <a:off x="1701046" y="5187553"/>
            <a:ext cx="2268260" cy="283488"/>
          </a:xfrm>
          <a:prstGeom prst="rect">
            <a:avLst/>
          </a:prstGeom>
          <a:noFill/>
          <a:ln/>
        </p:spPr>
        <p:txBody>
          <a:bodyPr wrap="none" lIns="0" tIns="0" rIns="0" bIns="0" rtlCol="0" anchor="t"/>
          <a:lstStyle/>
          <a:p>
            <a:pPr marL="0" indent="0" algn="l">
              <a:lnSpc>
                <a:spcPts val="2200"/>
              </a:lnSpc>
              <a:buNone/>
            </a:pPr>
            <a:r>
              <a:rPr lang="en-US" sz="1750" dirty="0">
                <a:solidFill>
                  <a:srgbClr val="464646"/>
                </a:solidFill>
                <a:latin typeface="DM Sans Semi Bold" pitchFamily="34" charset="0"/>
                <a:ea typeface="DM Sans Semi Bold" pitchFamily="34" charset="-122"/>
                <a:cs typeface="DM Sans Semi Bold" pitchFamily="34" charset="-120"/>
              </a:rPr>
              <a:t>Profit Margin %</a:t>
            </a:r>
            <a:endParaRPr lang="en-US" sz="1750" dirty="0"/>
          </a:p>
        </p:txBody>
      </p:sp>
      <p:sp>
        <p:nvSpPr>
          <p:cNvPr id="15" name="Text 13"/>
          <p:cNvSpPr/>
          <p:nvPr/>
        </p:nvSpPr>
        <p:spPr>
          <a:xfrm>
            <a:off x="1701046" y="5579864"/>
            <a:ext cx="12135564" cy="290274"/>
          </a:xfrm>
          <a:prstGeom prst="rect">
            <a:avLst/>
          </a:prstGeom>
          <a:noFill/>
          <a:ln/>
        </p:spPr>
        <p:txBody>
          <a:bodyPr wrap="none" lIns="0" tIns="0" rIns="0" bIns="0" rtlCol="0" anchor="t"/>
          <a:lstStyle/>
          <a:p>
            <a:pPr marL="0" indent="0" algn="l">
              <a:lnSpc>
                <a:spcPts val="2250"/>
              </a:lnSpc>
              <a:buNone/>
            </a:pPr>
            <a:r>
              <a:rPr lang="en-US" sz="1400" dirty="0">
                <a:solidFill>
                  <a:srgbClr val="464646"/>
                </a:solidFill>
                <a:latin typeface="Inter Medium" pitchFamily="34" charset="0"/>
                <a:ea typeface="Inter Medium" pitchFamily="34" charset="-122"/>
                <a:cs typeface="Inter Medium" pitchFamily="34" charset="-120"/>
              </a:rPr>
              <a:t>Indicates the percentage of revenue that translates into net profit, highlighting the efficiency of our pricing and cost management strategies.</a:t>
            </a:r>
            <a:endParaRPr lang="en-US" sz="1400" dirty="0"/>
          </a:p>
        </p:txBody>
      </p:sp>
      <p:sp>
        <p:nvSpPr>
          <p:cNvPr id="16" name="Shape 14"/>
          <p:cNvSpPr/>
          <p:nvPr/>
        </p:nvSpPr>
        <p:spPr>
          <a:xfrm>
            <a:off x="793790" y="6276261"/>
            <a:ext cx="725805" cy="1088708"/>
          </a:xfrm>
          <a:prstGeom prst="roundRect">
            <a:avLst>
              <a:gd name="adj" fmla="val 360021"/>
            </a:avLst>
          </a:prstGeom>
          <a:solidFill>
            <a:srgbClr val="F2EEEE"/>
          </a:solidFill>
          <a:ln/>
        </p:spPr>
      </p:sp>
      <p:sp>
        <p:nvSpPr>
          <p:cNvPr id="17" name="Text 15"/>
          <p:cNvSpPr/>
          <p:nvPr/>
        </p:nvSpPr>
        <p:spPr>
          <a:xfrm>
            <a:off x="1020604" y="6650474"/>
            <a:ext cx="272177" cy="340162"/>
          </a:xfrm>
          <a:prstGeom prst="rect">
            <a:avLst/>
          </a:prstGeom>
          <a:noFill/>
          <a:ln/>
        </p:spPr>
        <p:txBody>
          <a:bodyPr wrap="none" lIns="0" tIns="0" rIns="0" bIns="0" rtlCol="0" anchor="t"/>
          <a:lstStyle/>
          <a:p>
            <a:pPr marL="0" indent="0" algn="l">
              <a:lnSpc>
                <a:spcPts val="2100"/>
              </a:lnSpc>
              <a:buNone/>
            </a:pPr>
            <a:r>
              <a:rPr lang="en-US" sz="2100" dirty="0">
                <a:solidFill>
                  <a:srgbClr val="464646"/>
                </a:solidFill>
                <a:latin typeface="DM Sans Semi Bold" pitchFamily="34" charset="0"/>
                <a:ea typeface="DM Sans Semi Bold" pitchFamily="34" charset="-122"/>
                <a:cs typeface="DM Sans Semi Bold" pitchFamily="34" charset="-120"/>
              </a:rPr>
              <a:t>4</a:t>
            </a:r>
            <a:endParaRPr lang="en-US" sz="2100" dirty="0"/>
          </a:p>
        </p:txBody>
      </p:sp>
      <p:sp>
        <p:nvSpPr>
          <p:cNvPr id="18" name="Text 16"/>
          <p:cNvSpPr/>
          <p:nvPr/>
        </p:nvSpPr>
        <p:spPr>
          <a:xfrm>
            <a:off x="1701046" y="6457712"/>
            <a:ext cx="2785943" cy="283488"/>
          </a:xfrm>
          <a:prstGeom prst="rect">
            <a:avLst/>
          </a:prstGeom>
          <a:noFill/>
          <a:ln/>
        </p:spPr>
        <p:txBody>
          <a:bodyPr wrap="none" lIns="0" tIns="0" rIns="0" bIns="0" rtlCol="0" anchor="t"/>
          <a:lstStyle/>
          <a:p>
            <a:pPr marL="0" indent="0" algn="l">
              <a:lnSpc>
                <a:spcPts val="2200"/>
              </a:lnSpc>
              <a:buNone/>
            </a:pPr>
            <a:r>
              <a:rPr lang="en-US" sz="1750" dirty="0">
                <a:solidFill>
                  <a:srgbClr val="464646"/>
                </a:solidFill>
                <a:latin typeface="DM Sans Semi Bold" pitchFamily="34" charset="0"/>
                <a:ea typeface="DM Sans Semi Bold" pitchFamily="34" charset="-122"/>
                <a:cs typeface="DM Sans Semi Bold" pitchFamily="34" charset="-120"/>
              </a:rPr>
              <a:t>Year-over-Year Growth %</a:t>
            </a:r>
            <a:endParaRPr lang="en-US" sz="1750" dirty="0"/>
          </a:p>
        </p:txBody>
      </p:sp>
      <p:sp>
        <p:nvSpPr>
          <p:cNvPr id="19" name="Text 17"/>
          <p:cNvSpPr/>
          <p:nvPr/>
        </p:nvSpPr>
        <p:spPr>
          <a:xfrm>
            <a:off x="1701046" y="6850023"/>
            <a:ext cx="12135564" cy="290274"/>
          </a:xfrm>
          <a:prstGeom prst="rect">
            <a:avLst/>
          </a:prstGeom>
          <a:noFill/>
          <a:ln/>
        </p:spPr>
        <p:txBody>
          <a:bodyPr wrap="none" lIns="0" tIns="0" rIns="0" bIns="0" rtlCol="0" anchor="t"/>
          <a:lstStyle/>
          <a:p>
            <a:pPr marL="0" indent="0" algn="l">
              <a:lnSpc>
                <a:spcPts val="2250"/>
              </a:lnSpc>
              <a:buNone/>
            </a:pPr>
            <a:r>
              <a:rPr lang="en-US" sz="1400" dirty="0">
                <a:solidFill>
                  <a:srgbClr val="464646"/>
                </a:solidFill>
                <a:latin typeface="Inter Medium" pitchFamily="34" charset="0"/>
                <a:ea typeface="Inter Medium" pitchFamily="34" charset="-122"/>
                <a:cs typeface="Inter Medium" pitchFamily="34" charset="-120"/>
              </a:rPr>
              <a:t>Compares current period performance against the same period in the previous year, providing a clear picture of our growth trajectory.</a:t>
            </a:r>
            <a:endParaRPr lang="en-US" sz="14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694384"/>
            <a:ext cx="7556421" cy="1133951"/>
          </a:xfrm>
          <a:prstGeom prst="rect">
            <a:avLst/>
          </a:prstGeom>
          <a:noFill/>
          <a:ln/>
        </p:spPr>
        <p:txBody>
          <a:bodyPr wrap="square" lIns="0" tIns="0" rIns="0" bIns="0" rtlCol="0" anchor="t"/>
          <a:lstStyle/>
          <a:p>
            <a:pPr marL="0" indent="0" algn="l">
              <a:lnSpc>
                <a:spcPts val="4450"/>
              </a:lnSpc>
              <a:buNone/>
            </a:pPr>
            <a:r>
              <a:rPr lang="en-US" sz="3550" dirty="0">
                <a:solidFill>
                  <a:srgbClr val="030303"/>
                </a:solidFill>
                <a:latin typeface="DM Sans Semi Bold" pitchFamily="34" charset="0"/>
                <a:ea typeface="DM Sans Semi Bold" pitchFamily="34" charset="-122"/>
                <a:cs typeface="DM Sans Semi Bold" pitchFamily="34" charset="-120"/>
              </a:rPr>
              <a:t>Sales &amp; Profit Trends: Identifying Seasonal Patterns</a:t>
            </a:r>
            <a:endParaRPr lang="en-US" sz="3550" dirty="0"/>
          </a:p>
        </p:txBody>
      </p:sp>
      <p:sp>
        <p:nvSpPr>
          <p:cNvPr id="4" name="Text 1"/>
          <p:cNvSpPr/>
          <p:nvPr/>
        </p:nvSpPr>
        <p:spPr>
          <a:xfrm>
            <a:off x="793790" y="4083487"/>
            <a:ext cx="7556421" cy="1451610"/>
          </a:xfrm>
          <a:prstGeom prst="rect">
            <a:avLst/>
          </a:prstGeom>
          <a:noFill/>
          <a:ln/>
        </p:spPr>
        <p:txBody>
          <a:bodyPr wrap="square" lIns="0" tIns="0" rIns="0" bIns="0" rtlCol="0" anchor="t"/>
          <a:lstStyle/>
          <a:p>
            <a:pPr marL="0" indent="0" algn="l">
              <a:lnSpc>
                <a:spcPts val="2850"/>
              </a:lnSpc>
              <a:buNone/>
            </a:pPr>
            <a:r>
              <a:rPr lang="en-US" sz="1750" dirty="0">
                <a:solidFill>
                  <a:srgbClr val="464646"/>
                </a:solidFill>
                <a:latin typeface="Inter Medium" pitchFamily="34" charset="0"/>
                <a:ea typeface="Inter Medium" pitchFamily="34" charset="-122"/>
                <a:cs typeface="Inter Medium" pitchFamily="34" charset="-120"/>
              </a:rPr>
              <a:t>Analyzing monthly and yearly trends for sales and net profit helps us identify seasonality and growth patterns. This enables us to plan inventory, optimize marketing campaigns during peak months, and prepare for potential downturns.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3" name="Text 0"/>
          <p:cNvSpPr/>
          <p:nvPr/>
        </p:nvSpPr>
        <p:spPr>
          <a:xfrm>
            <a:off x="793790" y="4293513"/>
            <a:ext cx="13042821" cy="1133951"/>
          </a:xfrm>
          <a:prstGeom prst="rect">
            <a:avLst/>
          </a:prstGeom>
          <a:noFill/>
          <a:ln/>
        </p:spPr>
        <p:txBody>
          <a:bodyPr wrap="square" lIns="0" tIns="0" rIns="0" bIns="0" rtlCol="0" anchor="t"/>
          <a:lstStyle/>
          <a:p>
            <a:pPr marL="0" indent="0" algn="l">
              <a:lnSpc>
                <a:spcPts val="4450"/>
              </a:lnSpc>
              <a:buNone/>
            </a:pPr>
            <a:r>
              <a:rPr lang="en-US" sz="3550" dirty="0">
                <a:solidFill>
                  <a:srgbClr val="030303"/>
                </a:solidFill>
                <a:latin typeface="DM Sans Semi Bold" pitchFamily="34" charset="0"/>
                <a:ea typeface="DM Sans Semi Bold" pitchFamily="34" charset="-122"/>
                <a:cs typeface="DM Sans Semi Bold" pitchFamily="34" charset="-120"/>
              </a:rPr>
              <a:t>Regional Performance: Market Share &amp; Revenue Concentration</a:t>
            </a:r>
            <a:endParaRPr lang="en-US" sz="3550" dirty="0"/>
          </a:p>
        </p:txBody>
      </p:sp>
      <p:sp>
        <p:nvSpPr>
          <p:cNvPr id="4" name="Text 1"/>
          <p:cNvSpPr/>
          <p:nvPr/>
        </p:nvSpPr>
        <p:spPr>
          <a:xfrm>
            <a:off x="793790" y="5682615"/>
            <a:ext cx="13042821" cy="1088708"/>
          </a:xfrm>
          <a:prstGeom prst="rect">
            <a:avLst/>
          </a:prstGeom>
          <a:noFill/>
          <a:ln/>
        </p:spPr>
        <p:txBody>
          <a:bodyPr wrap="square" lIns="0" tIns="0" rIns="0" bIns="0" rtlCol="0" anchor="t"/>
          <a:lstStyle/>
          <a:p>
            <a:pPr marL="0" indent="0" algn="l">
              <a:lnSpc>
                <a:spcPts val="2850"/>
              </a:lnSpc>
              <a:buNone/>
            </a:pPr>
            <a:r>
              <a:rPr lang="en-US" sz="1750" dirty="0">
                <a:solidFill>
                  <a:srgbClr val="464646"/>
                </a:solidFill>
                <a:latin typeface="Inter Medium" pitchFamily="34" charset="0"/>
                <a:ea typeface="Inter Medium" pitchFamily="34" charset="-122"/>
                <a:cs typeface="Inter Medium" pitchFamily="34" charset="-120"/>
              </a:rPr>
              <a:t>Understanding total sales by country and region is crucial for identifying market share and revenue concentration. This allows us to pinpoint high-growth areas and address underperforming regions with targeted strategies. The choropleth map below visually represents sales intensity across different geographies.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694384"/>
            <a:ext cx="7556421" cy="1133951"/>
          </a:xfrm>
          <a:prstGeom prst="rect">
            <a:avLst/>
          </a:prstGeom>
          <a:noFill/>
          <a:ln/>
        </p:spPr>
        <p:txBody>
          <a:bodyPr wrap="square" lIns="0" tIns="0" rIns="0" bIns="0" rtlCol="0" anchor="t"/>
          <a:lstStyle/>
          <a:p>
            <a:pPr marL="0" indent="0" algn="l">
              <a:lnSpc>
                <a:spcPts val="4450"/>
              </a:lnSpc>
              <a:buNone/>
            </a:pPr>
            <a:r>
              <a:rPr lang="en-US" sz="3550" dirty="0">
                <a:solidFill>
                  <a:srgbClr val="030303"/>
                </a:solidFill>
                <a:latin typeface="DM Sans Semi Bold" pitchFamily="34" charset="0"/>
                <a:ea typeface="DM Sans Semi Bold" pitchFamily="34" charset="-122"/>
                <a:cs typeface="DM Sans Semi Bold" pitchFamily="34" charset="-120"/>
              </a:rPr>
              <a:t>Product Performance: Identifying Profitability and Leaders</a:t>
            </a:r>
            <a:endParaRPr lang="en-US" sz="3550" dirty="0"/>
          </a:p>
        </p:txBody>
      </p:sp>
      <p:sp>
        <p:nvSpPr>
          <p:cNvPr id="4" name="Text 1"/>
          <p:cNvSpPr/>
          <p:nvPr/>
        </p:nvSpPr>
        <p:spPr>
          <a:xfrm>
            <a:off x="6280190" y="4083487"/>
            <a:ext cx="7556421" cy="1451610"/>
          </a:xfrm>
          <a:prstGeom prst="rect">
            <a:avLst/>
          </a:prstGeom>
          <a:noFill/>
          <a:ln/>
        </p:spPr>
        <p:txBody>
          <a:bodyPr wrap="square" lIns="0" tIns="0" rIns="0" bIns="0" rtlCol="0" anchor="t"/>
          <a:lstStyle/>
          <a:p>
            <a:pPr marL="0" indent="0" algn="l">
              <a:lnSpc>
                <a:spcPts val="2850"/>
              </a:lnSpc>
              <a:buNone/>
            </a:pPr>
            <a:r>
              <a:rPr lang="en-US" sz="1750" dirty="0">
                <a:solidFill>
                  <a:srgbClr val="464646"/>
                </a:solidFill>
                <a:latin typeface="Inter Medium" pitchFamily="34" charset="0"/>
                <a:ea typeface="Inter Medium" pitchFamily="34" charset="-122"/>
                <a:cs typeface="Inter Medium" pitchFamily="34" charset="-120"/>
              </a:rPr>
              <a:t>Examining the top and bottom 5 products by sales and profit margin provides critical insights into our product portfolio. This data supports informed decisions on pricing, promotions, and product development to maximize overall profitability.</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694384"/>
            <a:ext cx="7556421" cy="1133951"/>
          </a:xfrm>
          <a:prstGeom prst="rect">
            <a:avLst/>
          </a:prstGeom>
          <a:noFill/>
          <a:ln/>
        </p:spPr>
        <p:txBody>
          <a:bodyPr wrap="square" lIns="0" tIns="0" rIns="0" bIns="0" rtlCol="0" anchor="t"/>
          <a:lstStyle/>
          <a:p>
            <a:pPr marL="0" indent="0" algn="l">
              <a:lnSpc>
                <a:spcPts val="4450"/>
              </a:lnSpc>
              <a:buNone/>
            </a:pPr>
            <a:r>
              <a:rPr lang="en-US" sz="3550" dirty="0">
                <a:solidFill>
                  <a:srgbClr val="030303"/>
                </a:solidFill>
                <a:latin typeface="DM Sans Semi Bold" pitchFamily="34" charset="0"/>
                <a:ea typeface="DM Sans Semi Bold" pitchFamily="34" charset="-122"/>
                <a:cs typeface="DM Sans Semi Bold" pitchFamily="34" charset="-120"/>
              </a:rPr>
              <a:t>Discount Impact Analysis: Optimizing Promotional Strategies</a:t>
            </a:r>
            <a:endParaRPr lang="en-US" sz="3550" dirty="0"/>
          </a:p>
        </p:txBody>
      </p:sp>
      <p:sp>
        <p:nvSpPr>
          <p:cNvPr id="4" name="Text 1"/>
          <p:cNvSpPr/>
          <p:nvPr/>
        </p:nvSpPr>
        <p:spPr>
          <a:xfrm>
            <a:off x="6280190" y="4083487"/>
            <a:ext cx="7556421" cy="1451610"/>
          </a:xfrm>
          <a:prstGeom prst="rect">
            <a:avLst/>
          </a:prstGeom>
          <a:noFill/>
          <a:ln/>
        </p:spPr>
        <p:txBody>
          <a:bodyPr wrap="square" lIns="0" tIns="0" rIns="0" bIns="0" rtlCol="0" anchor="t"/>
          <a:lstStyle/>
          <a:p>
            <a:pPr marL="0" indent="0" algn="l">
              <a:lnSpc>
                <a:spcPts val="2850"/>
              </a:lnSpc>
              <a:buNone/>
            </a:pPr>
            <a:r>
              <a:rPr lang="en-US" sz="1750" dirty="0">
                <a:solidFill>
                  <a:srgbClr val="464646"/>
                </a:solidFill>
                <a:latin typeface="Inter Medium" pitchFamily="34" charset="0"/>
                <a:ea typeface="Inter Medium" pitchFamily="34" charset="-122"/>
                <a:cs typeface="Inter Medium" pitchFamily="34" charset="-120"/>
              </a:rPr>
              <a:t>Analyzing the relationship between discounts and net profit helps us evaluate whether promotional activities are effectively boosting sales or inadvertently eroding profit margins. The scatter plot illustrates this crucial balance, guiding future discount policies.</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1621393"/>
            <a:ext cx="11340465" cy="566976"/>
          </a:xfrm>
          <a:prstGeom prst="rect">
            <a:avLst/>
          </a:prstGeom>
          <a:noFill/>
          <a:ln/>
        </p:spPr>
        <p:txBody>
          <a:bodyPr wrap="none" lIns="0" tIns="0" rIns="0" bIns="0" rtlCol="0" anchor="t"/>
          <a:lstStyle/>
          <a:p>
            <a:pPr marL="0" indent="0" algn="l">
              <a:lnSpc>
                <a:spcPts val="4450"/>
              </a:lnSpc>
              <a:buNone/>
            </a:pPr>
            <a:r>
              <a:rPr lang="en-US" sz="3550" dirty="0">
                <a:solidFill>
                  <a:srgbClr val="030303"/>
                </a:solidFill>
                <a:latin typeface="DM Sans Semi Bold" pitchFamily="34" charset="0"/>
                <a:ea typeface="DM Sans Semi Bold" pitchFamily="34" charset="-122"/>
                <a:cs typeface="DM Sans Semi Bold" pitchFamily="34" charset="-120"/>
              </a:rPr>
              <a:t>Strategic Recommendations for Sustainable Growth</a:t>
            </a:r>
            <a:endParaRPr lang="en-US" sz="3550" dirty="0"/>
          </a:p>
        </p:txBody>
      </p:sp>
      <p:sp>
        <p:nvSpPr>
          <p:cNvPr id="3" name="Text 1"/>
          <p:cNvSpPr/>
          <p:nvPr/>
        </p:nvSpPr>
        <p:spPr>
          <a:xfrm>
            <a:off x="1530906" y="2641997"/>
            <a:ext cx="3461385" cy="354330"/>
          </a:xfrm>
          <a:prstGeom prst="rect">
            <a:avLst/>
          </a:prstGeom>
          <a:noFill/>
          <a:ln/>
        </p:spPr>
        <p:txBody>
          <a:bodyPr wrap="none" lIns="0" tIns="0" rIns="0" bIns="0" rtlCol="0" anchor="t"/>
          <a:lstStyle/>
          <a:p>
            <a:pPr marL="0" indent="0" algn="l">
              <a:lnSpc>
                <a:spcPts val="2750"/>
              </a:lnSpc>
              <a:buNone/>
            </a:pPr>
            <a:r>
              <a:rPr lang="en-US" sz="2200" dirty="0">
                <a:solidFill>
                  <a:srgbClr val="464646"/>
                </a:solidFill>
                <a:latin typeface="DM Sans Semi Bold" pitchFamily="34" charset="0"/>
                <a:ea typeface="DM Sans Semi Bold" pitchFamily="34" charset="-122"/>
                <a:cs typeface="DM Sans Semi Bold" pitchFamily="34" charset="-120"/>
              </a:rPr>
              <a:t>Regional Marketing Focus</a:t>
            </a:r>
            <a:endParaRPr lang="en-US" sz="2200" dirty="0"/>
          </a:p>
        </p:txBody>
      </p:sp>
      <p:sp>
        <p:nvSpPr>
          <p:cNvPr id="4" name="Text 2"/>
          <p:cNvSpPr/>
          <p:nvPr/>
        </p:nvSpPr>
        <p:spPr>
          <a:xfrm>
            <a:off x="1530906" y="3132415"/>
            <a:ext cx="5642491" cy="1088708"/>
          </a:xfrm>
          <a:prstGeom prst="rect">
            <a:avLst/>
          </a:prstGeom>
          <a:noFill/>
          <a:ln/>
        </p:spPr>
        <p:txBody>
          <a:bodyPr wrap="square" lIns="0" tIns="0" rIns="0" bIns="0" rtlCol="0" anchor="t"/>
          <a:lstStyle/>
          <a:p>
            <a:pPr marL="0" indent="0" algn="l">
              <a:lnSpc>
                <a:spcPts val="2850"/>
              </a:lnSpc>
              <a:buNone/>
            </a:pPr>
            <a:r>
              <a:rPr lang="en-US" sz="1750" dirty="0">
                <a:solidFill>
                  <a:srgbClr val="464646"/>
                </a:solidFill>
                <a:latin typeface="Inter Medium" pitchFamily="34" charset="0"/>
                <a:ea typeface="Inter Medium" pitchFamily="34" charset="-122"/>
                <a:cs typeface="Inter Medium" pitchFamily="34" charset="-120"/>
              </a:rPr>
              <a:t>Concentrate marketing efforts and resource allocation in top-performing regions to capitalize on existing market strength and accelerate growth.</a:t>
            </a:r>
            <a:endParaRPr lang="en-US" sz="1750" dirty="0"/>
          </a:p>
        </p:txBody>
      </p:sp>
      <p:sp>
        <p:nvSpPr>
          <p:cNvPr id="5" name="Text 3"/>
          <p:cNvSpPr/>
          <p:nvPr/>
        </p:nvSpPr>
        <p:spPr>
          <a:xfrm>
            <a:off x="8194000" y="2641997"/>
            <a:ext cx="3203019" cy="354330"/>
          </a:xfrm>
          <a:prstGeom prst="rect">
            <a:avLst/>
          </a:prstGeom>
          <a:noFill/>
          <a:ln/>
        </p:spPr>
        <p:txBody>
          <a:bodyPr wrap="none" lIns="0" tIns="0" rIns="0" bIns="0" rtlCol="0" anchor="t"/>
          <a:lstStyle/>
          <a:p>
            <a:pPr marL="0" indent="0" algn="l">
              <a:lnSpc>
                <a:spcPts val="2750"/>
              </a:lnSpc>
              <a:buNone/>
            </a:pPr>
            <a:r>
              <a:rPr lang="en-US" sz="2200" dirty="0">
                <a:solidFill>
                  <a:srgbClr val="464646"/>
                </a:solidFill>
                <a:latin typeface="DM Sans Semi Bold" pitchFamily="34" charset="0"/>
                <a:ea typeface="DM Sans Semi Bold" pitchFamily="34" charset="-122"/>
                <a:cs typeface="DM Sans Semi Bold" pitchFamily="34" charset="-120"/>
              </a:rPr>
              <a:t>Pricing Strategy Review</a:t>
            </a:r>
            <a:endParaRPr lang="en-US" sz="2200" dirty="0"/>
          </a:p>
        </p:txBody>
      </p:sp>
      <p:sp>
        <p:nvSpPr>
          <p:cNvPr id="6" name="Text 4"/>
          <p:cNvSpPr/>
          <p:nvPr/>
        </p:nvSpPr>
        <p:spPr>
          <a:xfrm>
            <a:off x="8194000" y="3132415"/>
            <a:ext cx="5642610" cy="1088708"/>
          </a:xfrm>
          <a:prstGeom prst="rect">
            <a:avLst/>
          </a:prstGeom>
          <a:noFill/>
          <a:ln/>
        </p:spPr>
        <p:txBody>
          <a:bodyPr wrap="square" lIns="0" tIns="0" rIns="0" bIns="0" rtlCol="0" anchor="t"/>
          <a:lstStyle/>
          <a:p>
            <a:pPr marL="0" indent="0" algn="l">
              <a:lnSpc>
                <a:spcPts val="2850"/>
              </a:lnSpc>
              <a:buNone/>
            </a:pPr>
            <a:r>
              <a:rPr lang="en-US" sz="1750" dirty="0">
                <a:solidFill>
                  <a:srgbClr val="464646"/>
                </a:solidFill>
                <a:latin typeface="Inter Medium" pitchFamily="34" charset="0"/>
                <a:ea typeface="Inter Medium" pitchFamily="34" charset="-122"/>
                <a:cs typeface="Inter Medium" pitchFamily="34" charset="-120"/>
              </a:rPr>
              <a:t>Re-evaluate pricing for low-margin products to ensure they contribute adequately to overall profitability or consider product discontinuation.</a:t>
            </a:r>
            <a:endParaRPr lang="en-US" sz="1750" dirty="0"/>
          </a:p>
        </p:txBody>
      </p:sp>
      <p:sp>
        <p:nvSpPr>
          <p:cNvPr id="7" name="Text 5"/>
          <p:cNvSpPr/>
          <p:nvPr/>
        </p:nvSpPr>
        <p:spPr>
          <a:xfrm>
            <a:off x="1530906" y="4674751"/>
            <a:ext cx="3637717" cy="354330"/>
          </a:xfrm>
          <a:prstGeom prst="rect">
            <a:avLst/>
          </a:prstGeom>
          <a:noFill/>
          <a:ln/>
        </p:spPr>
        <p:txBody>
          <a:bodyPr wrap="none" lIns="0" tIns="0" rIns="0" bIns="0" rtlCol="0" anchor="t"/>
          <a:lstStyle/>
          <a:p>
            <a:pPr marL="0" indent="0" algn="l">
              <a:lnSpc>
                <a:spcPts val="2750"/>
              </a:lnSpc>
              <a:buNone/>
            </a:pPr>
            <a:r>
              <a:rPr lang="en-US" sz="2200" dirty="0">
                <a:solidFill>
                  <a:srgbClr val="464646"/>
                </a:solidFill>
                <a:latin typeface="DM Sans Semi Bold" pitchFamily="34" charset="0"/>
                <a:ea typeface="DM Sans Semi Bold" pitchFamily="34" charset="-122"/>
                <a:cs typeface="DM Sans Semi Bold" pitchFamily="34" charset="-120"/>
              </a:rPr>
              <a:t>Optimize Discount Policies</a:t>
            </a:r>
            <a:endParaRPr lang="en-US" sz="2200" dirty="0"/>
          </a:p>
        </p:txBody>
      </p:sp>
      <p:sp>
        <p:nvSpPr>
          <p:cNvPr id="8" name="Text 6"/>
          <p:cNvSpPr/>
          <p:nvPr/>
        </p:nvSpPr>
        <p:spPr>
          <a:xfrm>
            <a:off x="1530906" y="5165169"/>
            <a:ext cx="5642491" cy="1088708"/>
          </a:xfrm>
          <a:prstGeom prst="rect">
            <a:avLst/>
          </a:prstGeom>
          <a:noFill/>
          <a:ln/>
        </p:spPr>
        <p:txBody>
          <a:bodyPr wrap="square" lIns="0" tIns="0" rIns="0" bIns="0" rtlCol="0" anchor="t"/>
          <a:lstStyle/>
          <a:p>
            <a:pPr marL="0" indent="0" algn="l">
              <a:lnSpc>
                <a:spcPts val="2850"/>
              </a:lnSpc>
              <a:buNone/>
            </a:pPr>
            <a:r>
              <a:rPr lang="en-US" sz="1750" dirty="0">
                <a:solidFill>
                  <a:srgbClr val="464646"/>
                </a:solidFill>
                <a:latin typeface="Inter Medium" pitchFamily="34" charset="0"/>
                <a:ea typeface="Inter Medium" pitchFamily="34" charset="-122"/>
                <a:cs typeface="Inter Medium" pitchFamily="34" charset="-120"/>
              </a:rPr>
              <a:t>Implement refined discount policies that balance sales generation with profit margin protection, ensuring promotions are strategically beneficial.</a:t>
            </a:r>
            <a:endParaRPr lang="en-US" sz="1750" dirty="0"/>
          </a:p>
        </p:txBody>
      </p:sp>
      <p:sp>
        <p:nvSpPr>
          <p:cNvPr id="9" name="Text 7"/>
          <p:cNvSpPr/>
          <p:nvPr/>
        </p:nvSpPr>
        <p:spPr>
          <a:xfrm>
            <a:off x="8194000" y="4674751"/>
            <a:ext cx="5642610" cy="708660"/>
          </a:xfrm>
          <a:prstGeom prst="rect">
            <a:avLst/>
          </a:prstGeom>
          <a:noFill/>
          <a:ln/>
        </p:spPr>
        <p:txBody>
          <a:bodyPr wrap="square" lIns="0" tIns="0" rIns="0" bIns="0" rtlCol="0" anchor="t"/>
          <a:lstStyle/>
          <a:p>
            <a:pPr marL="0" indent="0" algn="l">
              <a:lnSpc>
                <a:spcPts val="2750"/>
              </a:lnSpc>
              <a:buNone/>
            </a:pPr>
            <a:r>
              <a:rPr lang="en-US" sz="2200" dirty="0">
                <a:solidFill>
                  <a:srgbClr val="464646"/>
                </a:solidFill>
                <a:latin typeface="DM Sans Semi Bold" pitchFamily="34" charset="0"/>
                <a:ea typeface="DM Sans Semi Bold" pitchFamily="34" charset="-122"/>
                <a:cs typeface="DM Sans Semi Bold" pitchFamily="34" charset="-120"/>
              </a:rPr>
              <a:t>Resource Allocation to High-Growth Products</a:t>
            </a:r>
            <a:endParaRPr lang="en-US" sz="2200" dirty="0"/>
          </a:p>
        </p:txBody>
      </p:sp>
      <p:sp>
        <p:nvSpPr>
          <p:cNvPr id="10" name="Text 8"/>
          <p:cNvSpPr/>
          <p:nvPr/>
        </p:nvSpPr>
        <p:spPr>
          <a:xfrm>
            <a:off x="8194000" y="5519499"/>
            <a:ext cx="5642610" cy="1088708"/>
          </a:xfrm>
          <a:prstGeom prst="rect">
            <a:avLst/>
          </a:prstGeom>
          <a:noFill/>
          <a:ln/>
        </p:spPr>
        <p:txBody>
          <a:bodyPr wrap="square" lIns="0" tIns="0" rIns="0" bIns="0" rtlCol="0" anchor="t"/>
          <a:lstStyle/>
          <a:p>
            <a:pPr marL="0" indent="0" algn="l">
              <a:lnSpc>
                <a:spcPts val="2850"/>
              </a:lnSpc>
              <a:buNone/>
            </a:pPr>
            <a:r>
              <a:rPr lang="en-US" sz="1750" dirty="0">
                <a:solidFill>
                  <a:srgbClr val="464646"/>
                </a:solidFill>
                <a:latin typeface="Inter Medium" pitchFamily="34" charset="0"/>
                <a:ea typeface="Inter Medium" pitchFamily="34" charset="-122"/>
                <a:cs typeface="Inter Medium" pitchFamily="34" charset="-120"/>
              </a:rPr>
              <a:t>Direct increased investment and operational focus towards product lines demonstrating high growth potential and strong profitability.</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3" name="Text 0"/>
          <p:cNvSpPr/>
          <p:nvPr/>
        </p:nvSpPr>
        <p:spPr>
          <a:xfrm>
            <a:off x="793790" y="4554141"/>
            <a:ext cx="13042821" cy="1956435"/>
          </a:xfrm>
          <a:prstGeom prst="rect">
            <a:avLst/>
          </a:prstGeom>
          <a:noFill/>
          <a:ln/>
        </p:spPr>
        <p:txBody>
          <a:bodyPr wrap="square" lIns="0" tIns="0" rIns="0" bIns="0" rtlCol="0" anchor="t"/>
          <a:lstStyle/>
          <a:p>
            <a:pPr marL="0" indent="0" algn="ctr">
              <a:lnSpc>
                <a:spcPts val="7700"/>
              </a:lnSpc>
              <a:buNone/>
            </a:pPr>
            <a:r>
              <a:rPr lang="en-US" sz="6150" dirty="0">
                <a:solidFill>
                  <a:srgbClr val="030303"/>
                </a:solidFill>
                <a:latin typeface="DM Sans Semi Bold" pitchFamily="34" charset="0"/>
                <a:ea typeface="DM Sans Semi Bold" pitchFamily="34" charset="-122"/>
                <a:cs typeface="DM Sans Semi Bold" pitchFamily="34" charset="-120"/>
              </a:rPr>
              <a:t>"Data-Driven Decisions Lead to Sustainable Growth"</a:t>
            </a:r>
            <a:endParaRPr lang="en-US" sz="61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103</TotalTime>
  <Words>499</Words>
  <Application>Microsoft Office PowerPoint</Application>
  <PresentationFormat>Custom</PresentationFormat>
  <Paragraphs>52</Paragraphs>
  <Slides>9</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Calibri</vt:lpstr>
      <vt:lpstr>Inter Medium</vt:lpstr>
      <vt:lpstr>DM Sans Semi Bold</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cp:lastModifiedBy>Aakash Rajivale</cp:lastModifiedBy>
  <cp:revision>3</cp:revision>
  <dcterms:created xsi:type="dcterms:W3CDTF">2025-08-08T17:28:50Z</dcterms:created>
  <dcterms:modified xsi:type="dcterms:W3CDTF">2025-08-08T19:13:53Z</dcterms:modified>
</cp:coreProperties>
</file>